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0.png" ContentType="image/png"/>
  <Override PartName="/ppt/media/image39.png" ContentType="image/png"/>
  <Override PartName="/ppt/media/image37.jpeg" ContentType="image/jpeg"/>
  <Override PartName="/ppt/media/image15.png" ContentType="image/png"/>
  <Override PartName="/ppt/media/image38.png" ContentType="image/png"/>
  <Override PartName="/ppt/media/image13.png" ContentType="image/png"/>
  <Override PartName="/ppt/media/image11.png" ContentType="image/png"/>
  <Override PartName="/ppt/media/image8.jpeg" ContentType="image/jpeg"/>
  <Override PartName="/ppt/media/image16.png" ContentType="image/png"/>
  <Override PartName="/ppt/media/image6.jpeg" ContentType="image/jpeg"/>
  <Override PartName="/ppt/media/image17.png" ContentType="image/png"/>
  <Override PartName="/ppt/media/image19.png" ContentType="image/png"/>
  <Override PartName="/ppt/media/image20.png" ContentType="image/png"/>
  <Override PartName="/ppt/media/image24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2.jpeg" ContentType="image/jpeg"/>
  <Override PartName="/ppt/media/image14.jpeg" ContentType="image/jpeg"/>
  <Override PartName="/ppt/media/image27.png" ContentType="image/png"/>
  <Override PartName="/ppt/media/image18.jpeg" ContentType="image/jpe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21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32.jpeg" ContentType="image/jpeg"/>
  <Override PartName="/ppt/media/image29.png" ContentType="image/png"/>
  <Override PartName="/ppt/media/image3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F1D03AF-81EA-4E2B-8BAB-57DFB8C073C6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---Lizzie---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Introduction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64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Dewi’r Ddraig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Facts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Main and Jib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Maxi-MOOP hull - Paul Miller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1.2M, not the fastest, strong wind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Stable &amp; reliable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New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Wind Sensor - dept design (rotary encoder)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Handle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Storm Sails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Electronics…</a:t>
            </a:r>
            <a:endParaRPr b="0" lang="en-GB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We have a simulator...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Kitty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Still work to be done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Needs new sail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Boat much larger</a:t>
            </a:r>
            <a:endParaRPr b="0" lang="en-GB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Detachable keel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280" cy="342828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Dewi’r Ddraig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Facts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Main and Jib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Maxi-MOOP hull - Paul Miller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1.2M, not the fastest, strong wind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Stable &amp; reliable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New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Wind Sensor - dept design (rotary encoder)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Handle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Storm Sails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Electronics…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We have a simulator...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Kitty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Still work to be done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Needs new sail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Boat much larger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Detachable keel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280" cy="342828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Dewi’r Ddraig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Facts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Main and Jib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Maxi-MOOP hull - Paul Miller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1.2M, not the fastest, strong wind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Stable &amp; reliable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New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Wind Sensor - dept design (rotary encoder)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Handle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Storm Sails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Electronics…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We have a simulator...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Kitty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Still work to be done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Needs new sail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Boat much larger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Detachable keel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Fill form (abersailbot.co.uk/joinus)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Give us email in ThinkTank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Facebook Message, Tweet, Email</a:t>
            </a:r>
            <a:endParaRPr b="0" lang="en-GB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20120" cy="1268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20120" cy="1268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tIns="91440" bIns="91440" anchor="b"/>
          <a:p>
            <a:r>
              <a:rPr b="0" lang="en-GB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B33FCFD-9AA1-4CD7-8EA7-F2D5038D6592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slideLayout" Target="../slideLayouts/slideLayout15.xml"/><Relationship Id="rId11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abersailbot.co.uk/joinus" TargetMode="Externa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jpe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720" y="0"/>
            <a:ext cx="9143280" cy="6857640"/>
          </a:xfrm>
          <a:prstGeom prst="rect">
            <a:avLst/>
          </a:prstGeom>
          <a:ln>
            <a:noFill/>
          </a:ln>
        </p:spPr>
      </p:pic>
      <p:pic>
        <p:nvPicPr>
          <p:cNvPr id="84" name="Google Shape;55;p13" descr=""/>
          <p:cNvPicPr/>
          <p:nvPr/>
        </p:nvPicPr>
        <p:blipFill>
          <a:blip r:embed="rId2"/>
          <a:stretch/>
        </p:blipFill>
        <p:spPr>
          <a:xfrm>
            <a:off x="70560" y="288000"/>
            <a:ext cx="3745440" cy="247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What do we do?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3"/>
          <p:cNvSpPr/>
          <p:nvPr/>
        </p:nvSpPr>
        <p:spPr>
          <a:xfrm>
            <a:off x="3984480" y="1005480"/>
            <a:ext cx="4799520" cy="47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Build Autonomous Robotic Sailing Boats</a:t>
            </a:r>
            <a:endParaRPr b="0" lang="en-GB" sz="28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Write code</a:t>
            </a:r>
            <a:endParaRPr b="0" lang="en-GB" sz="2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Solve the ton of issues that result</a:t>
            </a:r>
            <a:endParaRPr b="0" lang="en-GB" sz="28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Compete around the world</a:t>
            </a:r>
            <a:endParaRPr b="0" lang="en-GB" sz="28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Have fun!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88" name="Group 4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89" name="Group 5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90" name="CustomShape 6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91" name="Google Shape;81;p15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2" name="Google Shape;82;p15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3" name="Google Shape;83;p15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94" name="CustomShape 7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5" name="" descr=""/>
          <p:cNvPicPr/>
          <p:nvPr/>
        </p:nvPicPr>
        <p:blipFill>
          <a:blip r:embed="rId4"/>
          <a:srcRect l="0" t="10498" r="5606" b="7610"/>
          <a:stretch/>
        </p:blipFill>
        <p:spPr>
          <a:xfrm>
            <a:off x="156960" y="4025160"/>
            <a:ext cx="1991880" cy="2304000"/>
          </a:xfrm>
          <a:prstGeom prst="rect">
            <a:avLst/>
          </a:prstGeom>
          <a:ln>
            <a:noFill/>
          </a:ln>
        </p:spPr>
      </p:pic>
      <p:pic>
        <p:nvPicPr>
          <p:cNvPr id="96" name="Obraz 6" descr=""/>
          <p:cNvPicPr/>
          <p:nvPr/>
        </p:nvPicPr>
        <p:blipFill>
          <a:blip r:embed="rId5"/>
          <a:srcRect l="1898" t="0" r="47291" b="0"/>
          <a:stretch/>
        </p:blipFill>
        <p:spPr>
          <a:xfrm>
            <a:off x="144000" y="1080000"/>
            <a:ext cx="3499200" cy="288000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6"/>
          <a:srcRect l="10873" t="3481" r="0" b="7759"/>
          <a:stretch/>
        </p:blipFill>
        <p:spPr>
          <a:xfrm rot="16200000">
            <a:off x="1758240" y="4415760"/>
            <a:ext cx="2304000" cy="152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The Boats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0" name="Group 3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101" name="Group 4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102" name="CustomShape 5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103" name="Google Shape;94;p16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4" name="Google Shape;95;p16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5" name="Google Shape;96;p16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6" name="CustomShape 6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7" name="Google Shape;98;p16" descr=""/>
          <p:cNvPicPr/>
          <p:nvPr/>
        </p:nvPicPr>
        <p:blipFill>
          <a:blip r:embed="rId4"/>
          <a:srcRect l="35769" t="7243" r="26655" b="0"/>
          <a:stretch/>
        </p:blipFill>
        <p:spPr>
          <a:xfrm>
            <a:off x="486360" y="1722240"/>
            <a:ext cx="2322720" cy="382212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99;p16" descr=""/>
          <p:cNvPicPr/>
          <p:nvPr/>
        </p:nvPicPr>
        <p:blipFill>
          <a:blip r:embed="rId5"/>
          <a:stretch/>
        </p:blipFill>
        <p:spPr>
          <a:xfrm>
            <a:off x="3078000" y="2292840"/>
            <a:ext cx="2987280" cy="2271960"/>
          </a:xfrm>
          <a:prstGeom prst="rect">
            <a:avLst/>
          </a:prstGeom>
          <a:ln>
            <a:noFill/>
          </a:ln>
        </p:spPr>
      </p:pic>
      <p:pic>
        <p:nvPicPr>
          <p:cNvPr id="109" name="Google Shape;100;p16" descr=""/>
          <p:cNvPicPr/>
          <p:nvPr/>
        </p:nvPicPr>
        <p:blipFill>
          <a:blip r:embed="rId6"/>
          <a:srcRect l="38323" t="9396" r="0" b="14194"/>
          <a:stretch/>
        </p:blipFill>
        <p:spPr>
          <a:xfrm>
            <a:off x="6254280" y="1579320"/>
            <a:ext cx="2653560" cy="4107960"/>
          </a:xfrm>
          <a:prstGeom prst="rect">
            <a:avLst/>
          </a:prstGeom>
          <a:ln>
            <a:noFill/>
          </a:ln>
        </p:spPr>
      </p:pic>
      <p:sp>
        <p:nvSpPr>
          <p:cNvPr id="110" name="CustomShape 7"/>
          <p:cNvSpPr/>
          <p:nvPr/>
        </p:nvSpPr>
        <p:spPr>
          <a:xfrm>
            <a:off x="486360" y="5544720"/>
            <a:ext cx="232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latin typeface="Ubuntu"/>
                <a:ea typeface="Ubuntu"/>
              </a:rPr>
              <a:t>Dewi’r Ddraig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6419520" y="5687640"/>
            <a:ext cx="232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latin typeface="Ubuntu"/>
                <a:ea typeface="Ubuntu"/>
              </a:rPr>
              <a:t>Kitty</a:t>
            </a: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Polystyrene Boats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4" name="Group 3"/>
          <p:cNvGrpSpPr/>
          <p:nvPr/>
        </p:nvGrpSpPr>
        <p:grpSpPr>
          <a:xfrm>
            <a:off x="-7200" y="6346800"/>
            <a:ext cx="9157320" cy="510480"/>
            <a:chOff x="-7200" y="6346800"/>
            <a:chExt cx="9157320" cy="510480"/>
          </a:xfrm>
        </p:grpSpPr>
        <p:grpSp>
          <p:nvGrpSpPr>
            <p:cNvPr id="115" name="Group 4"/>
            <p:cNvGrpSpPr/>
            <p:nvPr/>
          </p:nvGrpSpPr>
          <p:grpSpPr>
            <a:xfrm>
              <a:off x="0" y="6346800"/>
              <a:ext cx="9143280" cy="510480"/>
              <a:chOff x="0" y="6346800"/>
              <a:chExt cx="9143280" cy="510480"/>
            </a:xfrm>
          </p:grpSpPr>
          <p:sp>
            <p:nvSpPr>
              <p:cNvPr id="116" name="CustomShape 5"/>
              <p:cNvSpPr/>
              <p:nvPr/>
            </p:nvSpPr>
            <p:spPr>
              <a:xfrm>
                <a:off x="0" y="6346800"/>
                <a:ext cx="9143280" cy="510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117" name="Google Shape;94;p16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8720" cy="3787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8" name="Google Shape;95;p16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8720" cy="3787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9" name="Google Shape;96;p16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160" cy="3225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20" name="CustomShape 6"/>
            <p:cNvSpPr/>
            <p:nvPr/>
          </p:nvSpPr>
          <p:spPr>
            <a:xfrm>
              <a:off x="-7200" y="6346800"/>
              <a:ext cx="9157320" cy="13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" name="CustomShape 7"/>
          <p:cNvSpPr/>
          <p:nvPr/>
        </p:nvSpPr>
        <p:spPr>
          <a:xfrm>
            <a:off x="486360" y="5544720"/>
            <a:ext cx="232236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" descr=""/>
          <p:cNvPicPr/>
          <p:nvPr/>
        </p:nvPicPr>
        <p:blipFill>
          <a:blip r:embed="rId4"/>
          <a:srcRect l="15155" t="0" r="0" b="7580"/>
          <a:stretch/>
        </p:blipFill>
        <p:spPr>
          <a:xfrm rot="16200000">
            <a:off x="-423360" y="1576080"/>
            <a:ext cx="3095640" cy="224784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rcRect l="21456" t="0" r="4884" b="0"/>
          <a:stretch/>
        </p:blipFill>
        <p:spPr>
          <a:xfrm>
            <a:off x="4613400" y="1107000"/>
            <a:ext cx="3162600" cy="322056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6"/>
          <a:srcRect l="14800" t="3536" r="4099" b="4813"/>
          <a:stretch/>
        </p:blipFill>
        <p:spPr>
          <a:xfrm>
            <a:off x="5709960" y="3803040"/>
            <a:ext cx="3361680" cy="253260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7"/>
          <a:srcRect l="0" t="15251" r="11872" b="11017"/>
          <a:stretch/>
        </p:blipFill>
        <p:spPr>
          <a:xfrm>
            <a:off x="720" y="4248000"/>
            <a:ext cx="3743280" cy="208764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8"/>
          <a:srcRect l="17320" t="0" r="1381" b="17740"/>
          <a:stretch/>
        </p:blipFill>
        <p:spPr>
          <a:xfrm rot="16200000">
            <a:off x="1802160" y="1725480"/>
            <a:ext cx="3082680" cy="207936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9"/>
          <a:srcRect l="6751" t="16658" r="20806" b="0"/>
          <a:stretch/>
        </p:blipFill>
        <p:spPr>
          <a:xfrm>
            <a:off x="3024000" y="4289760"/>
            <a:ext cx="2667600" cy="204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434343"/>
                </a:solidFill>
                <a:latin typeface="Ubuntu"/>
                <a:ea typeface="Ubuntu"/>
              </a:rPr>
              <a:t>Marine </a:t>
            </a:r>
            <a:r>
              <a:rPr b="0" lang="en-GB" sz="5400" spc="-1" strike="noStrike">
                <a:solidFill>
                  <a:srgbClr val="434343"/>
                </a:solidFill>
                <a:latin typeface="Ubuntu"/>
                <a:ea typeface="Ubuntu"/>
              </a:rPr>
              <a:t>Autonom</a:t>
            </a:r>
            <a:r>
              <a:rPr b="0" lang="en-GB" sz="5400" spc="-1" strike="noStrike">
                <a:solidFill>
                  <a:srgbClr val="434343"/>
                </a:solidFill>
                <a:latin typeface="Ubuntu"/>
                <a:ea typeface="Ubuntu"/>
              </a:rPr>
              <a:t>y </a:t>
            </a:r>
            <a:r>
              <a:rPr b="0" lang="en-GB" sz="5400" spc="-1" strike="noStrike">
                <a:solidFill>
                  <a:srgbClr val="434343"/>
                </a:solidFill>
                <a:latin typeface="Ubuntu"/>
                <a:ea typeface="Ubuntu"/>
              </a:rPr>
              <a:t>Challeng</a:t>
            </a:r>
            <a:r>
              <a:rPr b="0" lang="en-GB" sz="5400" spc="-1" strike="noStrike">
                <a:solidFill>
                  <a:srgbClr val="434343"/>
                </a:solidFill>
                <a:latin typeface="Ubuntu"/>
                <a:ea typeface="Ubuntu"/>
              </a:rPr>
              <a:t>e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0" name="Group 3"/>
          <p:cNvGrpSpPr/>
          <p:nvPr/>
        </p:nvGrpSpPr>
        <p:grpSpPr>
          <a:xfrm>
            <a:off x="-7200" y="6346800"/>
            <a:ext cx="9157320" cy="510480"/>
            <a:chOff x="-7200" y="6346800"/>
            <a:chExt cx="9157320" cy="510480"/>
          </a:xfrm>
        </p:grpSpPr>
        <p:grpSp>
          <p:nvGrpSpPr>
            <p:cNvPr id="131" name="Group 4"/>
            <p:cNvGrpSpPr/>
            <p:nvPr/>
          </p:nvGrpSpPr>
          <p:grpSpPr>
            <a:xfrm>
              <a:off x="0" y="6346800"/>
              <a:ext cx="9143280" cy="510480"/>
              <a:chOff x="0" y="6346800"/>
              <a:chExt cx="9143280" cy="510480"/>
            </a:xfrm>
          </p:grpSpPr>
          <p:sp>
            <p:nvSpPr>
              <p:cNvPr id="132" name="CustomShape 5"/>
              <p:cNvSpPr/>
              <p:nvPr/>
            </p:nvSpPr>
            <p:spPr>
              <a:xfrm>
                <a:off x="0" y="6346800"/>
                <a:ext cx="9143280" cy="510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133" name="Google Shape;94;p16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8720" cy="3787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4" name="Google Shape;95;p16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8720" cy="3787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5" name="Google Shape;96;p16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160" cy="3225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6" name="CustomShape 6"/>
            <p:cNvSpPr/>
            <p:nvPr/>
          </p:nvSpPr>
          <p:spPr>
            <a:xfrm>
              <a:off x="-7200" y="6346800"/>
              <a:ext cx="9157320" cy="13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7" name="CustomShape 7"/>
          <p:cNvSpPr/>
          <p:nvPr/>
        </p:nvSpPr>
        <p:spPr>
          <a:xfrm>
            <a:off x="486360" y="5544720"/>
            <a:ext cx="232236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0" y="1162080"/>
            <a:ext cx="4464000" cy="2613240"/>
          </a:xfrm>
          <a:prstGeom prst="rect">
            <a:avLst/>
          </a:prstGeom>
          <a:ln>
            <a:noFill/>
          </a:ln>
        </p:spPr>
      </p:pic>
      <p:sp>
        <p:nvSpPr>
          <p:cNvPr id="139" name="CustomShape 8"/>
          <p:cNvSpPr/>
          <p:nvPr/>
        </p:nvSpPr>
        <p:spPr>
          <a:xfrm>
            <a:off x="4843440" y="1072080"/>
            <a:ext cx="4156560" cy="51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Industry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sponsored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competitio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endParaRPr b="0" lang="en-GB" sz="28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Remote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access to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a boat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running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our code</a:t>
            </a:r>
            <a:endParaRPr b="0" lang="en-GB" sz="28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Access to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commerci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al grade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simulators</a:t>
            </a:r>
            <a:endParaRPr b="0" lang="en-GB" sz="2800" spc="-1" strike="noStrike">
              <a:latin typeface="Arial"/>
            </a:endParaRPr>
          </a:p>
          <a:p>
            <a:pPr marL="38160">
              <a:lnSpc>
                <a:spcPct val="150000"/>
              </a:lnSpc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5"/>
          <a:stretch/>
        </p:blipFill>
        <p:spPr>
          <a:xfrm>
            <a:off x="51840" y="3773520"/>
            <a:ext cx="3476160" cy="257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Plan for this year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3"/>
          <p:cNvSpPr/>
          <p:nvPr/>
        </p:nvSpPr>
        <p:spPr>
          <a:xfrm>
            <a:off x="3888000" y="794880"/>
            <a:ext cx="5287320" cy="52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Marine Autonomy Challenge in November</a:t>
            </a:r>
            <a:endParaRPr b="0" lang="en-GB" sz="29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Finish polystyrene boats and race them</a:t>
            </a:r>
            <a:endParaRPr b="0" lang="en-GB" sz="29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Convert an RC laser to autonomous</a:t>
            </a:r>
            <a:endParaRPr b="0" lang="en-GB" sz="2900" spc="-1" strike="noStrike">
              <a:latin typeface="Arial"/>
            </a:endParaRPr>
          </a:p>
          <a:p>
            <a:pPr marL="38160">
              <a:lnSpc>
                <a:spcPct val="150000"/>
              </a:lnSpc>
            </a:pPr>
            <a:endParaRPr b="0" lang="en-GB" sz="2900" spc="-1" strike="noStrike">
              <a:latin typeface="Arial"/>
            </a:endParaRPr>
          </a:p>
        </p:txBody>
      </p:sp>
      <p:grpSp>
        <p:nvGrpSpPr>
          <p:cNvPr id="144" name="Group 4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145" name="Group 5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146" name="CustomShape 6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147" name="Google Shape;81;p15" descr=""/>
              <p:cNvPicPr/>
              <p:nvPr/>
            </p:nvPicPr>
            <p:blipFill>
              <a:blip r:embed="rId1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8" name="Google Shape;82;p15" descr=""/>
              <p:cNvPicPr/>
              <p:nvPr/>
            </p:nvPicPr>
            <p:blipFill>
              <a:blip r:embed="rId2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9" name="Google Shape;83;p15" descr=""/>
              <p:cNvPicPr/>
              <p:nvPr/>
            </p:nvPicPr>
            <p:blipFill>
              <a:blip r:embed="rId3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50" name="CustomShape 7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51" name="Image 3" descr=""/>
          <p:cNvPicPr/>
          <p:nvPr/>
        </p:nvPicPr>
        <p:blipFill>
          <a:blip r:embed="rId4"/>
          <a:stretch/>
        </p:blipFill>
        <p:spPr>
          <a:xfrm>
            <a:off x="0" y="1168920"/>
            <a:ext cx="3913560" cy="2935080"/>
          </a:xfrm>
          <a:prstGeom prst="rect">
            <a:avLst/>
          </a:prstGeom>
          <a:ln>
            <a:noFill/>
          </a:ln>
        </p:spPr>
      </p:pic>
      <p:sp>
        <p:nvSpPr>
          <p:cNvPr id="152" name="CustomShape 8"/>
          <p:cNvSpPr/>
          <p:nvPr/>
        </p:nvSpPr>
        <p:spPr>
          <a:xfrm>
            <a:off x="2520" y="4848840"/>
            <a:ext cx="8349480" cy="14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Go to a competition (COVID permitting)</a:t>
            </a:r>
            <a:endParaRPr b="0" lang="en-GB" sz="29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Transatlantic/long distance boat?</a:t>
            </a:r>
            <a:endParaRPr b="0" lang="en-GB" sz="29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First Meeting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"/>
          <p:cNvSpPr/>
          <p:nvPr/>
        </p:nvSpPr>
        <p:spPr>
          <a:xfrm>
            <a:off x="0" y="1093680"/>
            <a:ext cx="5976000" cy="52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Submit your email address </a:t>
            </a: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  <a:hlinkClick r:id="rId1"/>
              </a:rPr>
              <a:t>https://abersailbot.co.uk/joinus</a:t>
            </a:r>
            <a:endParaRPr b="0" lang="en-GB" sz="29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We’ll invite you to our Discord server</a:t>
            </a:r>
            <a:endParaRPr b="0" lang="en-GB" sz="2900" spc="-1" strike="noStrike"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First meeting online next week.</a:t>
            </a:r>
            <a:endParaRPr b="0" lang="en-GB" sz="29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900" spc="-1" strike="noStrike">
                <a:solidFill>
                  <a:srgbClr val="000000"/>
                </a:solidFill>
                <a:latin typeface="Arial"/>
                <a:ea typeface="Arial"/>
              </a:rPr>
              <a:t>In person events to follow</a:t>
            </a:r>
            <a:endParaRPr b="0" lang="en-GB" sz="2900" spc="-1" strike="noStrike">
              <a:latin typeface="Arial"/>
            </a:endParaRPr>
          </a:p>
        </p:txBody>
      </p:sp>
      <p:grpSp>
        <p:nvGrpSpPr>
          <p:cNvPr id="156" name="Group 4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157" name="Group 5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158" name="CustomShape 6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.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c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o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m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/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e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r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s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il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o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t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@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e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r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s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il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o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t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s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il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o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t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@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e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r.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c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.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u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159" name="Google Shape;81;p15" descr=""/>
              <p:cNvPicPr/>
              <p:nvPr/>
            </p:nvPicPr>
            <p:blipFill>
              <a:blip r:embed="rId2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0" name="Google Shape;82;p15" descr=""/>
              <p:cNvPicPr/>
              <p:nvPr/>
            </p:nvPicPr>
            <p:blipFill>
              <a:blip r:embed="rId3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1" name="Google Shape;83;p15" descr=""/>
              <p:cNvPicPr/>
              <p:nvPr/>
            </p:nvPicPr>
            <p:blipFill>
              <a:blip r:embed="rId4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62" name="CustomShape 7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63" name="" descr=""/>
          <p:cNvPicPr/>
          <p:nvPr/>
        </p:nvPicPr>
        <p:blipFill>
          <a:blip r:embed="rId5"/>
          <a:srcRect l="25971" t="0" r="22845" b="0"/>
          <a:stretch/>
        </p:blipFill>
        <p:spPr>
          <a:xfrm>
            <a:off x="5688000" y="1463400"/>
            <a:ext cx="3455640" cy="379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360" y="24840"/>
            <a:ext cx="9143280" cy="609516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-42480" y="0"/>
            <a:ext cx="915768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Arial"/>
                <a:ea typeface="Arial"/>
              </a:rPr>
              <a:t>Thanks for Listening!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Arial"/>
                <a:ea typeface="Arial"/>
              </a:rPr>
              <a:t>JOIN US!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Arial"/>
              </a:rPr>
              <a:t>abersailbot.co.uk/joinus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grpSp>
        <p:nvGrpSpPr>
          <p:cNvPr id="166" name="Group 2"/>
          <p:cNvGrpSpPr/>
          <p:nvPr/>
        </p:nvGrpSpPr>
        <p:grpSpPr>
          <a:xfrm>
            <a:off x="-7200" y="6346800"/>
            <a:ext cx="9157680" cy="510840"/>
            <a:chOff x="-7200" y="6346800"/>
            <a:chExt cx="9157680" cy="510840"/>
          </a:xfrm>
        </p:grpSpPr>
        <p:grpSp>
          <p:nvGrpSpPr>
            <p:cNvPr id="167" name="Group 3"/>
            <p:cNvGrpSpPr/>
            <p:nvPr/>
          </p:nvGrpSpPr>
          <p:grpSpPr>
            <a:xfrm>
              <a:off x="0" y="6346800"/>
              <a:ext cx="9143640" cy="510840"/>
              <a:chOff x="0" y="6346800"/>
              <a:chExt cx="9143640" cy="510840"/>
            </a:xfrm>
          </p:grpSpPr>
          <p:sp>
            <p:nvSpPr>
              <p:cNvPr id="168" name="CustomShape 4"/>
              <p:cNvSpPr/>
              <p:nvPr/>
            </p:nvSpPr>
            <p:spPr>
              <a:xfrm>
                <a:off x="0" y="6346800"/>
                <a:ext cx="9143640" cy="51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/>
              <a:p>
                <a:pPr algn="ctr"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   </a:t>
                </a:r>
                <a:r>
                  <a:rPr b="0" lang="en-GB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fb.com/abersailbot         @abersailbot         sailbot@aber.ac.uk</a:t>
                </a:r>
                <a:endParaRPr b="0" lang="en-GB" sz="2400" spc="-1" strike="noStrike">
                  <a:latin typeface="Arial"/>
                </a:endParaRPr>
              </a:p>
            </p:txBody>
          </p:sp>
          <p:pic>
            <p:nvPicPr>
              <p:cNvPr id="169" name="Google Shape;250;p25" descr=""/>
              <p:cNvPicPr/>
              <p:nvPr/>
            </p:nvPicPr>
            <p:blipFill>
              <a:blip r:embed="rId2"/>
              <a:stretch/>
            </p:blipFill>
            <p:spPr>
              <a:xfrm>
                <a:off x="9828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0" name="Google Shape;251;p25" descr=""/>
              <p:cNvPicPr/>
              <p:nvPr/>
            </p:nvPicPr>
            <p:blipFill>
              <a:blip r:embed="rId3"/>
              <a:stretch/>
            </p:blipFill>
            <p:spPr>
              <a:xfrm>
                <a:off x="3374640" y="6440760"/>
                <a:ext cx="379080" cy="37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1" name="Google Shape;252;p25" descr=""/>
              <p:cNvPicPr/>
              <p:nvPr/>
            </p:nvPicPr>
            <p:blipFill>
              <a:blip r:embed="rId4"/>
              <a:stretch/>
            </p:blipFill>
            <p:spPr>
              <a:xfrm>
                <a:off x="5837040" y="6468840"/>
                <a:ext cx="452520" cy="3229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2" name="CustomShape 5"/>
            <p:cNvSpPr/>
            <p:nvPr/>
          </p:nvSpPr>
          <p:spPr>
            <a:xfrm>
              <a:off x="-7200" y="6346800"/>
              <a:ext cx="9157680" cy="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4f75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Application>LibreOffice/6.0.7.3$Linux_X86_64 LibreOffice_project/00m0$Build-3</Application>
  <Words>248</Words>
  <Paragraphs>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Line Macaire</dc:creator>
  <dc:description/>
  <dc:language>en-GB</dc:language>
  <cp:lastModifiedBy>Colin Sauze</cp:lastModifiedBy>
  <dcterms:modified xsi:type="dcterms:W3CDTF">2021-09-28T13:09:13Z</dcterms:modified>
  <cp:revision>28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